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4630400" cy="8229600"/>
  <p:notesSz cx="8229600" cy="14630400"/>
  <p:embeddedFontLst>
    <p:embeddedFont>
      <p:font typeface="Barlow" panose="00000500000000000000" pitchFamily="2" charset="0"/>
      <p:regular r:id="rId16"/>
      <p:bold r:id="rId17"/>
    </p:embeddedFont>
    <p:embeddedFont>
      <p:font typeface="Montserrat" panose="00000500000000000000" pitchFamily="2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436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2FD9B15-BE61-4D38-80B0-44D5B4FBB8B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75C1A01-B3FC-4937-94AD-DB16F1A439C9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F2923D-AC45-40B0-89E5-8C04A592505A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EB9FF08-5EC2-42F5-A987-FBDE951FE35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37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70D6B0E-3146-47C2-BE5F-AD169DD03B5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C63FA8A-7ECF-4086-961E-E300B3E7973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EB9FF08-5EC2-42F5-A987-FBDE951FE35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D6C8F6D-5331-407C-9522-277A90AD064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11DE3FC-E5E5-4A16-B3CD-799E19160E5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2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30266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Ataque Cibernético ao Parlamento Finlandês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40591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agosto de 2022, o site do parlamento finlandês sofreu um ataque DDoS.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01" name="Text 0"/>
          <p:cNvSpPr/>
          <p:nvPr/>
        </p:nvSpPr>
        <p:spPr>
          <a:xfrm>
            <a:off x="6049440" y="569880"/>
            <a:ext cx="8017560" cy="100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949"/>
              </a:lnSpc>
              <a:tabLst>
                <a:tab pos="0" algn="l"/>
              </a:tabLst>
            </a:pPr>
            <a:r>
              <a:rPr lang="en-US" sz="3150" b="1" strike="noStrike" spc="-1">
                <a:solidFill>
                  <a:srgbClr val="233939"/>
                </a:solidFill>
                <a:latin typeface="Syne"/>
                <a:ea typeface="Syne"/>
              </a:rPr>
              <a:t>Proteção que poderia ter sido aplicada</a:t>
            </a:r>
            <a:endParaRPr lang="pt-BR" sz="31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Text 1"/>
          <p:cNvSpPr/>
          <p:nvPr/>
        </p:nvSpPr>
        <p:spPr>
          <a:xfrm>
            <a:off x="6049440" y="1816560"/>
            <a:ext cx="801756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poderia ter implementado medidas de segurança para evitar o ataque, como a atualização constante do sistema, a utilização de um firewall robusto e a implementação de um sistema de detecção de intrusão.</a:t>
            </a:r>
            <a:endParaRPr lang="pt-BR" sz="1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Image 1" descr="preencoded.png"/>
          <p:cNvPicPr/>
          <p:nvPr/>
        </p:nvPicPr>
        <p:blipFill>
          <a:blip r:embed="rId4"/>
          <a:stretch/>
        </p:blipFill>
        <p:spPr>
          <a:xfrm>
            <a:off x="6049440" y="251208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04" name="Text 2"/>
          <p:cNvSpPr/>
          <p:nvPr/>
        </p:nvSpPr>
        <p:spPr>
          <a:xfrm>
            <a:off x="7094880" y="2673000"/>
            <a:ext cx="3009960" cy="25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950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3B4E4E"/>
                </a:solidFill>
                <a:latin typeface="Syne"/>
                <a:ea typeface="Syne"/>
              </a:rPr>
              <a:t>Atualizações de Segurança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 3"/>
          <p:cNvSpPr/>
          <p:nvPr/>
        </p:nvSpPr>
        <p:spPr>
          <a:xfrm>
            <a:off x="7094880" y="302076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3B4E4E"/>
                </a:solidFill>
                <a:latin typeface="Overpass"/>
                <a:ea typeface="Overpass"/>
              </a:rPr>
              <a:t>Manter o sistema atualizado com as últimas patches de segurança é crucial para evitar vulnerabilidades.</a:t>
            </a:r>
            <a:endParaRPr lang="pt-BR" sz="1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Image 2" descr="preencoded.png"/>
          <p:cNvPicPr/>
          <p:nvPr/>
        </p:nvPicPr>
        <p:blipFill>
          <a:blip r:embed="rId5"/>
          <a:stretch/>
        </p:blipFill>
        <p:spPr>
          <a:xfrm>
            <a:off x="6049440" y="379908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07" name="Text 4"/>
          <p:cNvSpPr/>
          <p:nvPr/>
        </p:nvSpPr>
        <p:spPr>
          <a:xfrm>
            <a:off x="7094880" y="3959640"/>
            <a:ext cx="2010600" cy="25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950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3B4E4E"/>
                </a:solidFill>
                <a:latin typeface="Syne"/>
                <a:ea typeface="Syne"/>
              </a:rPr>
              <a:t>Firewall Robusto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Text 5"/>
          <p:cNvSpPr/>
          <p:nvPr/>
        </p:nvSpPr>
        <p:spPr>
          <a:xfrm>
            <a:off x="7094880" y="430740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3B4E4E"/>
                </a:solidFill>
                <a:latin typeface="Overpass"/>
                <a:ea typeface="Overpass"/>
              </a:rPr>
              <a:t>Um firewall é uma barreira digital que protege o sistema de acessos não autorizados, bloqueando o acesso de invasores.</a:t>
            </a:r>
            <a:endParaRPr lang="pt-BR" sz="1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Image 3" descr="preencoded.png"/>
          <p:cNvPicPr/>
          <p:nvPr/>
        </p:nvPicPr>
        <p:blipFill>
          <a:blip r:embed="rId6"/>
          <a:stretch/>
        </p:blipFill>
        <p:spPr>
          <a:xfrm>
            <a:off x="6049440" y="508572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10" name="Text 6"/>
          <p:cNvSpPr/>
          <p:nvPr/>
        </p:nvSpPr>
        <p:spPr>
          <a:xfrm>
            <a:off x="7094880" y="5246640"/>
            <a:ext cx="3673800" cy="25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950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3B4E4E"/>
                </a:solidFill>
                <a:latin typeface="Syne"/>
                <a:ea typeface="Syne"/>
              </a:rPr>
              <a:t>Sistema de Detecção de Intrusão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 7"/>
          <p:cNvSpPr/>
          <p:nvPr/>
        </p:nvSpPr>
        <p:spPr>
          <a:xfrm>
            <a:off x="7094880" y="559440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3B4E4E"/>
                </a:solidFill>
                <a:latin typeface="Overpass"/>
                <a:ea typeface="Overpass"/>
              </a:rPr>
              <a:t>Um sistema de detecção de intrusão monitora o sistema em busca de atividades suspeitas e alerta os administradores em caso de ataque.</a:t>
            </a:r>
            <a:endParaRPr lang="pt-BR" sz="1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2" name="Image 4" descr="preencoded.png"/>
          <p:cNvPicPr/>
          <p:nvPr/>
        </p:nvPicPr>
        <p:blipFill>
          <a:blip r:embed="rId7"/>
          <a:stretch/>
        </p:blipFill>
        <p:spPr>
          <a:xfrm>
            <a:off x="6049440" y="637272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13" name="Text 8"/>
          <p:cNvSpPr/>
          <p:nvPr/>
        </p:nvSpPr>
        <p:spPr>
          <a:xfrm>
            <a:off x="7094880" y="6533640"/>
            <a:ext cx="2010600" cy="25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950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3B4E4E"/>
                </a:solidFill>
                <a:latin typeface="Syne"/>
                <a:ea typeface="Syne"/>
              </a:rPr>
              <a:t>Senhas Fortes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Text 9"/>
          <p:cNvSpPr/>
          <p:nvPr/>
        </p:nvSpPr>
        <p:spPr>
          <a:xfrm>
            <a:off x="7094880" y="688140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3B4E4E"/>
                </a:solidFill>
                <a:latin typeface="Overpass"/>
                <a:ea typeface="Overpass"/>
              </a:rPr>
              <a:t>Utilizar senhas complexas e únicas para cada conta online é essencial para dificultar o acesso de invasores.</a:t>
            </a:r>
            <a:endParaRPr lang="pt-BR" sz="1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Imagem 414"/>
          <p:cNvPicPr/>
          <p:nvPr/>
        </p:nvPicPr>
        <p:blipFill>
          <a:blip r:embed="rId8"/>
          <a:stretch/>
        </p:blipFill>
        <p:spPr>
          <a:xfrm>
            <a:off x="12780000" y="7668000"/>
            <a:ext cx="1850400" cy="56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32480"/>
          </a:xfrm>
          <a:prstGeom prst="rect">
            <a:avLst/>
          </a:prstGeom>
          <a:ln w="0">
            <a:noFill/>
          </a:ln>
        </p:spPr>
      </p:pic>
      <p:sp>
        <p:nvSpPr>
          <p:cNvPr id="417" name="Text 0"/>
          <p:cNvSpPr/>
          <p:nvPr/>
        </p:nvSpPr>
        <p:spPr>
          <a:xfrm>
            <a:off x="693720" y="545040"/>
            <a:ext cx="5032080" cy="61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850"/>
              </a:lnSpc>
              <a:tabLst>
                <a:tab pos="0" algn="l"/>
              </a:tabLst>
            </a:pPr>
            <a:r>
              <a:rPr lang="en-US" sz="3900" b="1" strike="noStrike" spc="-1">
                <a:solidFill>
                  <a:srgbClr val="233939"/>
                </a:solidFill>
                <a:latin typeface="Syne"/>
                <a:ea typeface="Syne"/>
              </a:rPr>
              <a:t>Lições Aprendidas</a:t>
            </a:r>
            <a:endParaRPr lang="pt-BR" sz="3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Text 1"/>
          <p:cNvSpPr/>
          <p:nvPr/>
        </p:nvSpPr>
        <p:spPr>
          <a:xfrm>
            <a:off x="693720" y="1461600"/>
            <a:ext cx="7756200" cy="63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aprendeu que a segurança cibernética é uma prioridade crucial e que a atualização constante do sistema é fundamental para evitar ataques.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Image 1" descr="preencoded.png"/>
          <p:cNvPicPr/>
          <p:nvPr/>
        </p:nvPicPr>
        <p:blipFill>
          <a:blip r:embed="rId4"/>
          <a:stretch/>
        </p:blipFill>
        <p:spPr>
          <a:xfrm>
            <a:off x="693720" y="231912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0" name="Text 2"/>
          <p:cNvSpPr/>
          <p:nvPr/>
        </p:nvSpPr>
        <p:spPr>
          <a:xfrm>
            <a:off x="693720" y="3012480"/>
            <a:ext cx="2477160" cy="30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50" b="1" strike="noStrike" spc="-1">
                <a:solidFill>
                  <a:srgbClr val="3B4E4E"/>
                </a:solidFill>
                <a:latin typeface="Syne"/>
                <a:ea typeface="Syne"/>
              </a:rPr>
              <a:t>Conscientização</a:t>
            </a:r>
            <a:endParaRPr lang="pt-BR" sz="1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Text 3"/>
          <p:cNvSpPr/>
          <p:nvPr/>
        </p:nvSpPr>
        <p:spPr>
          <a:xfrm>
            <a:off x="693720" y="3440880"/>
            <a:ext cx="3729240" cy="12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3B4E4E"/>
                </a:solidFill>
                <a:latin typeface="Overpass"/>
                <a:ea typeface="Overpass"/>
              </a:rPr>
              <a:t>Os funcionários do BRB precisam ser conscientizados sobre os riscos de ataques cibernéticos e as melhores práticas de segurança online.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Image 2" descr="preencoded.png"/>
          <p:cNvPicPr/>
          <p:nvPr/>
        </p:nvPicPr>
        <p:blipFill>
          <a:blip r:embed="rId5"/>
          <a:stretch/>
        </p:blipFill>
        <p:spPr>
          <a:xfrm>
            <a:off x="4720680" y="231912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3" name="Text 4"/>
          <p:cNvSpPr/>
          <p:nvPr/>
        </p:nvSpPr>
        <p:spPr>
          <a:xfrm>
            <a:off x="4720680" y="3012480"/>
            <a:ext cx="2477160" cy="30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50" b="1" strike="noStrike" spc="-1">
                <a:solidFill>
                  <a:srgbClr val="3B4E4E"/>
                </a:solidFill>
                <a:latin typeface="Syne"/>
                <a:ea typeface="Syne"/>
              </a:rPr>
              <a:t>Treinamento</a:t>
            </a:r>
            <a:endParaRPr lang="pt-BR" sz="1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Text 5"/>
          <p:cNvSpPr/>
          <p:nvPr/>
        </p:nvSpPr>
        <p:spPr>
          <a:xfrm>
            <a:off x="4720680" y="3440880"/>
            <a:ext cx="3729240" cy="12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fornecer treinamento regular aos funcionários sobre segurança cibernética e como identificar e evitar ataques.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5" name="Image 3" descr="preencoded.png"/>
          <p:cNvPicPr/>
          <p:nvPr/>
        </p:nvPicPr>
        <p:blipFill>
          <a:blip r:embed="rId6"/>
          <a:stretch/>
        </p:blipFill>
        <p:spPr>
          <a:xfrm>
            <a:off x="693720" y="530424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6" name="Text 6"/>
          <p:cNvSpPr/>
          <p:nvPr/>
        </p:nvSpPr>
        <p:spPr>
          <a:xfrm>
            <a:off x="693720" y="5997960"/>
            <a:ext cx="2477160" cy="30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50" b="1" strike="noStrike" spc="-1">
                <a:solidFill>
                  <a:srgbClr val="3B4E4E"/>
                </a:solidFill>
                <a:latin typeface="Syne"/>
                <a:ea typeface="Syne"/>
              </a:rPr>
              <a:t>Backup</a:t>
            </a:r>
            <a:endParaRPr lang="pt-BR" sz="1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 7"/>
          <p:cNvSpPr/>
          <p:nvPr/>
        </p:nvSpPr>
        <p:spPr>
          <a:xfrm>
            <a:off x="693720" y="6426360"/>
            <a:ext cx="3729240" cy="95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3B4E4E"/>
                </a:solidFill>
                <a:latin typeface="Overpass"/>
                <a:ea typeface="Overpass"/>
              </a:rPr>
              <a:t>É fundamental ter backups regulares dos dados para garantir a recuperação em caso de ataque.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Image 4" descr="preencoded.png"/>
          <p:cNvPicPr/>
          <p:nvPr/>
        </p:nvPicPr>
        <p:blipFill>
          <a:blip r:embed="rId7"/>
          <a:stretch/>
        </p:blipFill>
        <p:spPr>
          <a:xfrm>
            <a:off x="4720680" y="530424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9" name="Text 8"/>
          <p:cNvSpPr/>
          <p:nvPr/>
        </p:nvSpPr>
        <p:spPr>
          <a:xfrm>
            <a:off x="4720680" y="5997960"/>
            <a:ext cx="3729240" cy="61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50" b="1" strike="noStrike" spc="-1">
                <a:solidFill>
                  <a:srgbClr val="3B4E4E"/>
                </a:solidFill>
                <a:latin typeface="Syne"/>
                <a:ea typeface="Syne"/>
              </a:rPr>
              <a:t>Investimento em Segurança</a:t>
            </a:r>
            <a:endParaRPr lang="pt-BR" sz="1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Text 9"/>
          <p:cNvSpPr/>
          <p:nvPr/>
        </p:nvSpPr>
        <p:spPr>
          <a:xfrm>
            <a:off x="4720680" y="6735960"/>
            <a:ext cx="3729240" cy="95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investir em tecnologias de segurança de ponta para proteger seus sistemas de ataques.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32" name="Text 0"/>
          <p:cNvSpPr/>
          <p:nvPr/>
        </p:nvSpPr>
        <p:spPr>
          <a:xfrm>
            <a:off x="6127920" y="963000"/>
            <a:ext cx="7837920" cy="57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501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233939"/>
                </a:solidFill>
                <a:latin typeface="Syne"/>
                <a:ea typeface="Syne"/>
              </a:rPr>
              <a:t>Recomendações para o Futuro</a:t>
            </a:r>
            <a:endParaRPr lang="pt-B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Text 1"/>
          <p:cNvSpPr/>
          <p:nvPr/>
        </p:nvSpPr>
        <p:spPr>
          <a:xfrm>
            <a:off x="6127920" y="1810440"/>
            <a:ext cx="7860960" cy="58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fortalecer seus sistemas de segurança, investir em tecnologias de ponta e promover a cultura de segurança cibernética entre os funcionários.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Shape 2"/>
          <p:cNvSpPr/>
          <p:nvPr/>
        </p:nvSpPr>
        <p:spPr>
          <a:xfrm>
            <a:off x="6127920" y="2602800"/>
            <a:ext cx="3838680" cy="2236320"/>
          </a:xfrm>
          <a:prstGeom prst="roundRect">
            <a:avLst>
              <a:gd name="adj" fmla="val 344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 3"/>
          <p:cNvSpPr/>
          <p:nvPr/>
        </p:nvSpPr>
        <p:spPr>
          <a:xfrm>
            <a:off x="6318720" y="2793600"/>
            <a:ext cx="3429360" cy="28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51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3B4E4E"/>
                </a:solidFill>
                <a:latin typeface="Syne"/>
                <a:ea typeface="Syne"/>
              </a:rPr>
              <a:t>Atualizações de Segurança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 4"/>
          <p:cNvSpPr/>
          <p:nvPr/>
        </p:nvSpPr>
        <p:spPr>
          <a:xfrm>
            <a:off x="6318720" y="3189960"/>
            <a:ext cx="3457080" cy="11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garantir que todos os sistemas sejam atualizados com as últimas patches de segurança, incluindo software, hardware e firmware.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Shape 5"/>
          <p:cNvSpPr/>
          <p:nvPr/>
        </p:nvSpPr>
        <p:spPr>
          <a:xfrm>
            <a:off x="10150200" y="2602800"/>
            <a:ext cx="3838680" cy="2236320"/>
          </a:xfrm>
          <a:prstGeom prst="roundRect">
            <a:avLst>
              <a:gd name="adj" fmla="val 344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Text 6"/>
          <p:cNvSpPr/>
          <p:nvPr/>
        </p:nvSpPr>
        <p:spPr>
          <a:xfrm>
            <a:off x="10341000" y="2793600"/>
            <a:ext cx="3457080" cy="57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51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3B4E4E"/>
                </a:solidFill>
                <a:latin typeface="Syne"/>
                <a:ea typeface="Syne"/>
              </a:rPr>
              <a:t>Monitoramento de Segurança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 7"/>
          <p:cNvSpPr/>
          <p:nvPr/>
        </p:nvSpPr>
        <p:spPr>
          <a:xfrm>
            <a:off x="10341000" y="3476160"/>
            <a:ext cx="3457080" cy="11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implementar um sistema de monitoramento de segurança que detecte atividades suspeitas e responda rapidamente a ameaças.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Shape 8"/>
          <p:cNvSpPr/>
          <p:nvPr/>
        </p:nvSpPr>
        <p:spPr>
          <a:xfrm>
            <a:off x="6127920" y="5022720"/>
            <a:ext cx="3838680" cy="2243160"/>
          </a:xfrm>
          <a:prstGeom prst="roundRect">
            <a:avLst>
              <a:gd name="adj" fmla="val 343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 9"/>
          <p:cNvSpPr/>
          <p:nvPr/>
        </p:nvSpPr>
        <p:spPr>
          <a:xfrm>
            <a:off x="6318720" y="5213880"/>
            <a:ext cx="2854080" cy="28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51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3B4E4E"/>
                </a:solidFill>
                <a:latin typeface="Syne"/>
                <a:ea typeface="Syne"/>
              </a:rPr>
              <a:t>Plano de Contingência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 10"/>
          <p:cNvSpPr/>
          <p:nvPr/>
        </p:nvSpPr>
        <p:spPr>
          <a:xfrm>
            <a:off x="6318720" y="5609880"/>
            <a:ext cx="3457080" cy="146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desenvolver um plano de contingência para lidar com ataques cibernéticos, incluindo procedimentos para restaurar os sistemas e recuperar os dados.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Shape 11"/>
          <p:cNvSpPr/>
          <p:nvPr/>
        </p:nvSpPr>
        <p:spPr>
          <a:xfrm>
            <a:off x="10150200" y="5022720"/>
            <a:ext cx="3838680" cy="2243160"/>
          </a:xfrm>
          <a:prstGeom prst="roundRect">
            <a:avLst>
              <a:gd name="adj" fmla="val 343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Text 12"/>
          <p:cNvSpPr/>
          <p:nvPr/>
        </p:nvSpPr>
        <p:spPr>
          <a:xfrm>
            <a:off x="10341000" y="5213880"/>
            <a:ext cx="3417840" cy="28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51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3B4E4E"/>
                </a:solidFill>
                <a:latin typeface="Syne"/>
                <a:ea typeface="Syne"/>
              </a:rPr>
              <a:t>Treinamento de Segurança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Text 13"/>
          <p:cNvSpPr/>
          <p:nvPr/>
        </p:nvSpPr>
        <p:spPr>
          <a:xfrm>
            <a:off x="10341000" y="5609880"/>
            <a:ext cx="3457080" cy="146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fornecer treinamento regular aos funcionários sobre segurança cibernética, incluindo práticas seguras de navegação online, gerenciamento de senhas e detecção de phishing.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6" name="Imagem 445"/>
          <p:cNvPicPr/>
          <p:nvPr/>
        </p:nvPicPr>
        <p:blipFill>
          <a:blip r:embed="rId4"/>
          <a:stretch/>
        </p:blipFill>
        <p:spPr>
          <a:xfrm>
            <a:off x="12780000" y="7668000"/>
            <a:ext cx="1850400" cy="56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58" name="Text 0"/>
          <p:cNvSpPr/>
          <p:nvPr/>
        </p:nvSpPr>
        <p:spPr>
          <a:xfrm>
            <a:off x="594000" y="874080"/>
            <a:ext cx="4893480" cy="52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150"/>
              </a:lnSpc>
              <a:tabLst>
                <a:tab pos="0" algn="l"/>
              </a:tabLst>
            </a:pPr>
            <a:r>
              <a:rPr lang="en-US" sz="3300" b="1" spc="-1" dirty="0">
                <a:solidFill>
                  <a:srgbClr val="233939"/>
                </a:solidFill>
                <a:latin typeface="Syne"/>
              </a:rPr>
              <a:t>Membros do Grupo</a:t>
            </a:r>
            <a:endParaRPr lang="pt-BR" sz="33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 1"/>
          <p:cNvSpPr/>
          <p:nvPr/>
        </p:nvSpPr>
        <p:spPr>
          <a:xfrm>
            <a:off x="657360" y="1632933"/>
            <a:ext cx="7956000" cy="81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endParaRPr lang="pt-BR" sz="13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Shape 3"/>
          <p:cNvSpPr/>
          <p:nvPr/>
        </p:nvSpPr>
        <p:spPr>
          <a:xfrm>
            <a:off x="1025707" y="2101189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Shape 4"/>
          <p:cNvSpPr/>
          <p:nvPr/>
        </p:nvSpPr>
        <p:spPr>
          <a:xfrm>
            <a:off x="666787" y="192330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 5"/>
          <p:cNvSpPr/>
          <p:nvPr/>
        </p:nvSpPr>
        <p:spPr>
          <a:xfrm>
            <a:off x="808267" y="1980700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 6"/>
          <p:cNvSpPr/>
          <p:nvPr/>
        </p:nvSpPr>
        <p:spPr>
          <a:xfrm>
            <a:off x="1728360" y="3396014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Mateus Gonçalves RA 824119826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 7"/>
          <p:cNvSpPr/>
          <p:nvPr/>
        </p:nvSpPr>
        <p:spPr>
          <a:xfrm>
            <a:off x="1781640" y="3200760"/>
            <a:ext cx="6768000" cy="54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endParaRPr lang="pt-BR" sz="13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837B5579-BFB7-C48F-62DB-A5B7CCEB1828}"/>
              </a:ext>
            </a:extLst>
          </p:cNvPr>
          <p:cNvSpPr/>
          <p:nvPr/>
        </p:nvSpPr>
        <p:spPr>
          <a:xfrm>
            <a:off x="1016280" y="2101189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hape 4">
            <a:extLst>
              <a:ext uri="{FF2B5EF4-FFF2-40B4-BE49-F238E27FC236}">
                <a16:creationId xmlns:a16="http://schemas.microsoft.com/office/drawing/2014/main" id="{EE879231-C264-E36F-BF6B-B5DA578207DB}"/>
              </a:ext>
            </a:extLst>
          </p:cNvPr>
          <p:cNvSpPr/>
          <p:nvPr/>
        </p:nvSpPr>
        <p:spPr>
          <a:xfrm>
            <a:off x="657360" y="192330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7E9FE985-4811-F816-8DB1-9DACE390A9BD}"/>
              </a:ext>
            </a:extLst>
          </p:cNvPr>
          <p:cNvSpPr/>
          <p:nvPr/>
        </p:nvSpPr>
        <p:spPr>
          <a:xfrm>
            <a:off x="798840" y="1980700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71ED413-2802-E03D-2C9D-13DB25BA5E3D}"/>
              </a:ext>
            </a:extLst>
          </p:cNvPr>
          <p:cNvSpPr/>
          <p:nvPr/>
        </p:nvSpPr>
        <p:spPr>
          <a:xfrm>
            <a:off x="1027200" y="2796315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3B6FF31-AAB1-74C7-4BBB-1EC5E68B4B2C}"/>
              </a:ext>
            </a:extLst>
          </p:cNvPr>
          <p:cNvSpPr/>
          <p:nvPr/>
        </p:nvSpPr>
        <p:spPr>
          <a:xfrm>
            <a:off x="668280" y="2618426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1524B9B-4A30-A7C3-4BFA-235610C67D34}"/>
              </a:ext>
            </a:extLst>
          </p:cNvPr>
          <p:cNvSpPr/>
          <p:nvPr/>
        </p:nvSpPr>
        <p:spPr>
          <a:xfrm>
            <a:off x="809760" y="2675826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pc="-1" dirty="0">
                <a:solidFill>
                  <a:srgbClr val="3B4E4E"/>
                </a:solidFill>
                <a:latin typeface="Syne"/>
              </a:rPr>
              <a:t>2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1D7B79A1-4328-E5C1-B117-7B9A76F6FB86}"/>
              </a:ext>
            </a:extLst>
          </p:cNvPr>
          <p:cNvSpPr/>
          <p:nvPr/>
        </p:nvSpPr>
        <p:spPr>
          <a:xfrm>
            <a:off x="1027200" y="353233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FFA3DA1D-C817-B63B-0A6E-4140852AA000}"/>
              </a:ext>
            </a:extLst>
          </p:cNvPr>
          <p:cNvSpPr/>
          <p:nvPr/>
        </p:nvSpPr>
        <p:spPr>
          <a:xfrm>
            <a:off x="668280" y="3354441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786E898-3CE0-F918-524D-001F17CA850A}"/>
              </a:ext>
            </a:extLst>
          </p:cNvPr>
          <p:cNvSpPr/>
          <p:nvPr/>
        </p:nvSpPr>
        <p:spPr>
          <a:xfrm>
            <a:off x="809760" y="3462649"/>
            <a:ext cx="101838" cy="2033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3B4E4E"/>
                </a:solidFill>
                <a:latin typeface="Syne"/>
                <a:ea typeface="Syne"/>
              </a:rPr>
              <a:t>3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57CA4F43-FE7D-FF56-7B45-7CD392CFD021}"/>
              </a:ext>
            </a:extLst>
          </p:cNvPr>
          <p:cNvSpPr/>
          <p:nvPr/>
        </p:nvSpPr>
        <p:spPr>
          <a:xfrm>
            <a:off x="1039465" y="4265563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8595AEA8-7F3E-9D91-EA7C-B01C9B465BD4}"/>
              </a:ext>
            </a:extLst>
          </p:cNvPr>
          <p:cNvSpPr/>
          <p:nvPr/>
        </p:nvSpPr>
        <p:spPr>
          <a:xfrm>
            <a:off x="680545" y="4087674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A4799BC3-6194-8C20-A375-B866E0220704}"/>
              </a:ext>
            </a:extLst>
          </p:cNvPr>
          <p:cNvSpPr/>
          <p:nvPr/>
        </p:nvSpPr>
        <p:spPr>
          <a:xfrm>
            <a:off x="822025" y="4145074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34ADC4FA-30F5-E0A1-5597-C25176E8FBDB}"/>
              </a:ext>
            </a:extLst>
          </p:cNvPr>
          <p:cNvSpPr/>
          <p:nvPr/>
        </p:nvSpPr>
        <p:spPr>
          <a:xfrm>
            <a:off x="1030038" y="4265563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9961930C-19AA-D729-8D6E-D21265B742AD}"/>
              </a:ext>
            </a:extLst>
          </p:cNvPr>
          <p:cNvSpPr/>
          <p:nvPr/>
        </p:nvSpPr>
        <p:spPr>
          <a:xfrm>
            <a:off x="671118" y="4087674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3C1D1E6F-4A49-BCB8-759F-3F48FF53FEB3}"/>
              </a:ext>
            </a:extLst>
          </p:cNvPr>
          <p:cNvSpPr/>
          <p:nvPr/>
        </p:nvSpPr>
        <p:spPr>
          <a:xfrm>
            <a:off x="812598" y="4145074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pc="-1" dirty="0">
                <a:solidFill>
                  <a:srgbClr val="3B4E4E"/>
                </a:solidFill>
                <a:latin typeface="Syne"/>
              </a:rPr>
              <a:t>4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EDB3F987-F97F-CC73-B12C-323D7E7A83E7}"/>
              </a:ext>
            </a:extLst>
          </p:cNvPr>
          <p:cNvSpPr/>
          <p:nvPr/>
        </p:nvSpPr>
        <p:spPr>
          <a:xfrm>
            <a:off x="1040958" y="4960689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BB85F27B-7B27-6497-E563-C637853C2350}"/>
              </a:ext>
            </a:extLst>
          </p:cNvPr>
          <p:cNvSpPr/>
          <p:nvPr/>
        </p:nvSpPr>
        <p:spPr>
          <a:xfrm>
            <a:off x="682038" y="478280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4414A7CA-7717-FA42-3B38-5B9A22EA9F7B}"/>
              </a:ext>
            </a:extLst>
          </p:cNvPr>
          <p:cNvSpPr/>
          <p:nvPr/>
        </p:nvSpPr>
        <p:spPr>
          <a:xfrm>
            <a:off x="823518" y="4840200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pc="-1" dirty="0">
                <a:solidFill>
                  <a:srgbClr val="3B4E4E"/>
                </a:solidFill>
                <a:latin typeface="Syne"/>
              </a:rPr>
              <a:t>5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1AC73D12-E46A-87C5-B265-C91D1CEFE830}"/>
              </a:ext>
            </a:extLst>
          </p:cNvPr>
          <p:cNvSpPr/>
          <p:nvPr/>
        </p:nvSpPr>
        <p:spPr>
          <a:xfrm>
            <a:off x="1040958" y="5696704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5519365D-66D8-FC50-9CC6-BFA060BC3FD5}"/>
              </a:ext>
            </a:extLst>
          </p:cNvPr>
          <p:cNvSpPr/>
          <p:nvPr/>
        </p:nvSpPr>
        <p:spPr>
          <a:xfrm>
            <a:off x="682038" y="5518815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F6381A54-1B9E-DA82-74DD-54469286A8CD}"/>
              </a:ext>
            </a:extLst>
          </p:cNvPr>
          <p:cNvSpPr/>
          <p:nvPr/>
        </p:nvSpPr>
        <p:spPr>
          <a:xfrm>
            <a:off x="823518" y="5576215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pc="-1" dirty="0">
                <a:solidFill>
                  <a:srgbClr val="3B4E4E"/>
                </a:solidFill>
                <a:latin typeface="Syne"/>
              </a:rPr>
              <a:t>6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 6">
            <a:extLst>
              <a:ext uri="{FF2B5EF4-FFF2-40B4-BE49-F238E27FC236}">
                <a16:creationId xmlns:a16="http://schemas.microsoft.com/office/drawing/2014/main" id="{7C275463-7BD8-5DAE-6523-00B4F2DDABD0}"/>
              </a:ext>
            </a:extLst>
          </p:cNvPr>
          <p:cNvSpPr/>
          <p:nvPr/>
        </p:nvSpPr>
        <p:spPr>
          <a:xfrm>
            <a:off x="1728360" y="2691025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Gustavo Fernando RA 824126610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 6">
            <a:extLst>
              <a:ext uri="{FF2B5EF4-FFF2-40B4-BE49-F238E27FC236}">
                <a16:creationId xmlns:a16="http://schemas.microsoft.com/office/drawing/2014/main" id="{29C31C47-06D3-B82E-2AC1-2E82E3E17D88}"/>
              </a:ext>
            </a:extLst>
          </p:cNvPr>
          <p:cNvSpPr/>
          <p:nvPr/>
        </p:nvSpPr>
        <p:spPr>
          <a:xfrm>
            <a:off x="1728360" y="5586904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Vinicius Silva RA 82410831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 6">
            <a:extLst>
              <a:ext uri="{FF2B5EF4-FFF2-40B4-BE49-F238E27FC236}">
                <a16:creationId xmlns:a16="http://schemas.microsoft.com/office/drawing/2014/main" id="{B79DFA09-884C-18E9-A79F-0CB71FAC3042}"/>
              </a:ext>
            </a:extLst>
          </p:cNvPr>
          <p:cNvSpPr/>
          <p:nvPr/>
        </p:nvSpPr>
        <p:spPr>
          <a:xfrm>
            <a:off x="1728360" y="4155763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Pedro Henrique RA 824135444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Text 6">
            <a:extLst>
              <a:ext uri="{FF2B5EF4-FFF2-40B4-BE49-F238E27FC236}">
                <a16:creationId xmlns:a16="http://schemas.microsoft.com/office/drawing/2014/main" id="{2AC66559-0076-3ABD-898E-AE51CADD3B94}"/>
              </a:ext>
            </a:extLst>
          </p:cNvPr>
          <p:cNvSpPr/>
          <p:nvPr/>
        </p:nvSpPr>
        <p:spPr>
          <a:xfrm>
            <a:off x="1753038" y="4852080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Thales Fernando RA 824147589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Text 6">
            <a:extLst>
              <a:ext uri="{FF2B5EF4-FFF2-40B4-BE49-F238E27FC236}">
                <a16:creationId xmlns:a16="http://schemas.microsoft.com/office/drawing/2014/main" id="{A25C8E3D-2CB1-34A6-D2BB-E3A402223A68}"/>
              </a:ext>
            </a:extLst>
          </p:cNvPr>
          <p:cNvSpPr/>
          <p:nvPr/>
        </p:nvSpPr>
        <p:spPr>
          <a:xfrm>
            <a:off x="1728360" y="1991389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Gustavo </a:t>
            </a:r>
            <a:r>
              <a:rPr lang="en-US" sz="1650" b="1" spc="-1" dirty="0" err="1">
                <a:solidFill>
                  <a:srgbClr val="3B4E4E"/>
                </a:solidFill>
                <a:latin typeface="Syne"/>
              </a:rPr>
              <a:t>Filgueiras</a:t>
            </a: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 RA 824133435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32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0768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Ataque DDoS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536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Um ataque DDoS bloqueia o acesso a um site.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606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Objetivo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93347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Interromper o site do parlamento finlandês.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43606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Motivação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493347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Retaliação à candidatura da Finlândia à OTAN.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67543" y="43606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Autor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7543" y="493347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Hackers patrocinados pelo estado russo.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1279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Como Funcionam os Ataques DDoS?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16313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Um ataque DDoS envia tráfego para o site-alvo.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39972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941427" y="406991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462326" y="3997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Excesso de Tráfego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462326" y="4483418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site é inundado com requisições.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347" y="39972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4828223" y="406991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384363" y="3997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Sobrecarga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384363" y="448341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Os servidores não conseguem lidar com a quantidade de tráfego.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59838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909638" y="605647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462326" y="59838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Bloqueio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462326" y="646997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site fica indisponível para usuários.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5307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Medidas de Segurança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79070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Existem medidas para se proteger de ataques DDoS.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3381137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461284" y="35977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Restrição de Tráfego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61284" y="4083844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Bloquear tráfego de locais específicos.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381137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0383322" y="35977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Balanceador de Carga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83322" y="4083844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Distribuir o tráfego entre vários servidores.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4709" y="5210413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461284" y="5426988"/>
            <a:ext cx="32590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Bloqueio de Comunicação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461284" y="5913120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Bloquear portas, protocolos e aplicativos desatualizados.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6280200" y="2114280"/>
            <a:ext cx="7556040" cy="293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7699"/>
              </a:lnSpc>
              <a:tabLst>
                <a:tab pos="0" algn="l"/>
              </a:tabLst>
            </a:pPr>
            <a:r>
              <a:rPr lang="en-US" sz="6150" b="1" strike="noStrike" spc="-1">
                <a:solidFill>
                  <a:srgbClr val="233939"/>
                </a:solidFill>
                <a:latin typeface="Syne"/>
                <a:ea typeface="Syne"/>
              </a:rPr>
              <a:t>Ataque Cibernético no Banco BRB</a:t>
            </a:r>
            <a:endParaRPr lang="pt-BR" sz="61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6280200" y="538920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Banco BRB sofreu um ataque cibernético, o que causou interrupções nos serviços online e comprometeram a segurança de dados confidenciais.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Imagem 336"/>
          <p:cNvPicPr/>
          <p:nvPr/>
        </p:nvPicPr>
        <p:blipFill>
          <a:blip r:embed="rId4"/>
          <a:stretch/>
        </p:blipFill>
        <p:spPr>
          <a:xfrm>
            <a:off x="12600000" y="7668000"/>
            <a:ext cx="2030400" cy="56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600"/>
          </a:xfrm>
          <a:prstGeom prst="rect">
            <a:avLst/>
          </a:prstGeom>
          <a:ln w="0">
            <a:noFill/>
          </a:ln>
        </p:spPr>
      </p:pic>
      <p:sp>
        <p:nvSpPr>
          <p:cNvPr id="339" name="Text 0"/>
          <p:cNvSpPr/>
          <p:nvPr/>
        </p:nvSpPr>
        <p:spPr>
          <a:xfrm>
            <a:off x="790920" y="621360"/>
            <a:ext cx="5649480" cy="70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00" b="1" strike="noStrike" spc="-1">
                <a:solidFill>
                  <a:srgbClr val="233939"/>
                </a:solidFill>
                <a:latin typeface="Syne"/>
                <a:ea typeface="Syne"/>
              </a:rPr>
              <a:t>Tipo de Ataque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 1"/>
          <p:cNvSpPr/>
          <p:nvPr/>
        </p:nvSpPr>
        <p:spPr>
          <a:xfrm>
            <a:off x="790920" y="1666440"/>
            <a:ext cx="7561800" cy="72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ataque foi um ransomware, onde os criminosos invadem o sistema, criptografam os dados e exigem um resgate para liberá-los.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Shape 2"/>
          <p:cNvSpPr/>
          <p:nvPr/>
        </p:nvSpPr>
        <p:spPr>
          <a:xfrm>
            <a:off x="790920" y="289800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 3"/>
          <p:cNvSpPr/>
          <p:nvPr/>
        </p:nvSpPr>
        <p:spPr>
          <a:xfrm>
            <a:off x="979200" y="2982600"/>
            <a:ext cx="131760" cy="33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lang="pt-BR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 4"/>
          <p:cNvSpPr/>
          <p:nvPr/>
        </p:nvSpPr>
        <p:spPr>
          <a:xfrm>
            <a:off x="1525320" y="289800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3B4E4E"/>
                </a:solidFill>
                <a:latin typeface="Syne"/>
                <a:ea typeface="Syne"/>
              </a:rPr>
              <a:t>Ransomware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Text 5"/>
          <p:cNvSpPr/>
          <p:nvPr/>
        </p:nvSpPr>
        <p:spPr>
          <a:xfrm>
            <a:off x="1525320" y="3386520"/>
            <a:ext cx="2933280" cy="144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Um tipo de malware que bloqueia o acesso a dados e exige pagamento para sua liberação.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Shape 6"/>
          <p:cNvSpPr/>
          <p:nvPr/>
        </p:nvSpPr>
        <p:spPr>
          <a:xfrm>
            <a:off x="4685040" y="289800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 7"/>
          <p:cNvSpPr/>
          <p:nvPr/>
        </p:nvSpPr>
        <p:spPr>
          <a:xfrm>
            <a:off x="4833360" y="2982600"/>
            <a:ext cx="210960" cy="33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3B4E4E"/>
                </a:solidFill>
                <a:latin typeface="Syne"/>
                <a:ea typeface="Syne"/>
              </a:rPr>
              <a:t>2</a:t>
            </a:r>
            <a:endParaRPr lang="pt-BR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Text 8"/>
          <p:cNvSpPr/>
          <p:nvPr/>
        </p:nvSpPr>
        <p:spPr>
          <a:xfrm>
            <a:off x="5419440" y="289800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3B4E4E"/>
                </a:solidFill>
                <a:latin typeface="Syne"/>
                <a:ea typeface="Syne"/>
              </a:rPr>
              <a:t>Phishing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Text 9"/>
          <p:cNvSpPr/>
          <p:nvPr/>
        </p:nvSpPr>
        <p:spPr>
          <a:xfrm>
            <a:off x="5419440" y="3386520"/>
            <a:ext cx="2933280" cy="180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Engana usuários para que forneçam dados confidenciais através de emails falsos ou links fraudulentos.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Shape 10"/>
          <p:cNvSpPr/>
          <p:nvPr/>
        </p:nvSpPr>
        <p:spPr>
          <a:xfrm>
            <a:off x="790920" y="567396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 11"/>
          <p:cNvSpPr/>
          <p:nvPr/>
        </p:nvSpPr>
        <p:spPr>
          <a:xfrm>
            <a:off x="936360" y="5758560"/>
            <a:ext cx="217080" cy="33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3B4E4E"/>
                </a:solidFill>
                <a:latin typeface="Syne"/>
                <a:ea typeface="Syne"/>
              </a:rPr>
              <a:t>3</a:t>
            </a:r>
            <a:endParaRPr lang="pt-BR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Text 12"/>
          <p:cNvSpPr/>
          <p:nvPr/>
        </p:nvSpPr>
        <p:spPr>
          <a:xfrm>
            <a:off x="1525320" y="567396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3B4E4E"/>
                </a:solidFill>
                <a:latin typeface="Syne"/>
                <a:ea typeface="Syne"/>
              </a:rPr>
              <a:t>DDoS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 13"/>
          <p:cNvSpPr/>
          <p:nvPr/>
        </p:nvSpPr>
        <p:spPr>
          <a:xfrm>
            <a:off x="1525320" y="6162840"/>
            <a:ext cx="2933280" cy="144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Ataque que sobrecarrega um servidor com tráfego de internet, tornando o sistema inacessível.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Shape 14"/>
          <p:cNvSpPr/>
          <p:nvPr/>
        </p:nvSpPr>
        <p:spPr>
          <a:xfrm>
            <a:off x="4685040" y="567396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Text 15"/>
          <p:cNvSpPr/>
          <p:nvPr/>
        </p:nvSpPr>
        <p:spPr>
          <a:xfrm>
            <a:off x="4818600" y="5758560"/>
            <a:ext cx="240480" cy="33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3B4E4E"/>
                </a:solidFill>
                <a:latin typeface="Syne"/>
                <a:ea typeface="Syne"/>
              </a:rPr>
              <a:t>4</a:t>
            </a:r>
            <a:endParaRPr lang="pt-BR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 16"/>
          <p:cNvSpPr/>
          <p:nvPr/>
        </p:nvSpPr>
        <p:spPr>
          <a:xfrm>
            <a:off x="5419440" y="567396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3B4E4E"/>
                </a:solidFill>
                <a:latin typeface="Syne"/>
                <a:ea typeface="Syne"/>
              </a:rPr>
              <a:t>SQL Injection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 17"/>
          <p:cNvSpPr/>
          <p:nvPr/>
        </p:nvSpPr>
        <p:spPr>
          <a:xfrm>
            <a:off x="5419440" y="6162840"/>
            <a:ext cx="2933280" cy="144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Exploita vulnerabilidades em bancos de dados para roubar informações confidenciais ou manipular dados.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58" name="Text 0"/>
          <p:cNvSpPr/>
          <p:nvPr/>
        </p:nvSpPr>
        <p:spPr>
          <a:xfrm>
            <a:off x="594000" y="874080"/>
            <a:ext cx="4893480" cy="52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150"/>
              </a:lnSpc>
              <a:tabLst>
                <a:tab pos="0" algn="l"/>
              </a:tabLst>
            </a:pPr>
            <a:r>
              <a:rPr lang="en-US" sz="3300" b="1" strike="noStrike" spc="-1">
                <a:solidFill>
                  <a:srgbClr val="233939"/>
                </a:solidFill>
                <a:latin typeface="Syne"/>
                <a:ea typeface="Syne"/>
              </a:rPr>
              <a:t>Descrição do Ataque</a:t>
            </a:r>
            <a:endParaRPr lang="pt-BR" sz="3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 1"/>
          <p:cNvSpPr/>
          <p:nvPr/>
        </p:nvSpPr>
        <p:spPr>
          <a:xfrm>
            <a:off x="594000" y="1658880"/>
            <a:ext cx="7956000" cy="81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3B4E4E"/>
                </a:solidFill>
                <a:latin typeface="Overpass"/>
                <a:ea typeface="Overpass"/>
              </a:rPr>
              <a:t>Os invasores exploraram uma vulnerabilidade em um servidor do BRB para instalar o ransomware. Eles enviaram um email contendo um link malicioso, que, ao ser clicado, permitiu a instalação do malware no sistema.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Shape 2"/>
          <p:cNvSpPr/>
          <p:nvPr/>
        </p:nvSpPr>
        <p:spPr>
          <a:xfrm>
            <a:off x="837000" y="2664000"/>
            <a:ext cx="22680" cy="469116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Shape 3"/>
          <p:cNvSpPr/>
          <p:nvPr/>
        </p:nvSpPr>
        <p:spPr>
          <a:xfrm>
            <a:off x="1016280" y="303444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Shape 4"/>
          <p:cNvSpPr/>
          <p:nvPr/>
        </p:nvSpPr>
        <p:spPr>
          <a:xfrm>
            <a:off x="657360" y="285480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 5"/>
          <p:cNvSpPr/>
          <p:nvPr/>
        </p:nvSpPr>
        <p:spPr>
          <a:xfrm>
            <a:off x="798840" y="2918520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lang="pt-B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 6"/>
          <p:cNvSpPr/>
          <p:nvPr/>
        </p:nvSpPr>
        <p:spPr>
          <a:xfrm>
            <a:off x="1781640" y="2833560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trike="noStrike" spc="-1">
                <a:solidFill>
                  <a:srgbClr val="3B4E4E"/>
                </a:solidFill>
                <a:latin typeface="Syne"/>
                <a:ea typeface="Syne"/>
              </a:rPr>
              <a:t>Email Malicioso</a:t>
            </a:r>
            <a:endParaRPr lang="pt-B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 7"/>
          <p:cNvSpPr/>
          <p:nvPr/>
        </p:nvSpPr>
        <p:spPr>
          <a:xfrm>
            <a:off x="1781640" y="3200760"/>
            <a:ext cx="6768000" cy="54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3B4E4E"/>
                </a:solidFill>
                <a:latin typeface="Overpass"/>
                <a:ea typeface="Overpass"/>
              </a:rPr>
              <a:t>O ataque começou com um email contendo um link infectado, que foi enviado aos funcionários do BRB.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Shape 8"/>
          <p:cNvSpPr/>
          <p:nvPr/>
        </p:nvSpPr>
        <p:spPr>
          <a:xfrm>
            <a:off x="1016280" y="445320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Shape 9"/>
          <p:cNvSpPr/>
          <p:nvPr/>
        </p:nvSpPr>
        <p:spPr>
          <a:xfrm>
            <a:off x="657360" y="427392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Text 10"/>
          <p:cNvSpPr/>
          <p:nvPr/>
        </p:nvSpPr>
        <p:spPr>
          <a:xfrm>
            <a:off x="768960" y="4337280"/>
            <a:ext cx="1584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3B4E4E"/>
                </a:solidFill>
                <a:latin typeface="Syne"/>
                <a:ea typeface="Syne"/>
              </a:rPr>
              <a:t>2</a:t>
            </a:r>
            <a:endParaRPr lang="pt-B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 11"/>
          <p:cNvSpPr/>
          <p:nvPr/>
        </p:nvSpPr>
        <p:spPr>
          <a:xfrm>
            <a:off x="1781640" y="4252680"/>
            <a:ext cx="267768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trike="noStrike" spc="-1">
                <a:solidFill>
                  <a:srgbClr val="3B4E4E"/>
                </a:solidFill>
                <a:latin typeface="Syne"/>
                <a:ea typeface="Syne"/>
              </a:rPr>
              <a:t>Instalação do Malware</a:t>
            </a:r>
            <a:endParaRPr lang="pt-B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 12"/>
          <p:cNvSpPr/>
          <p:nvPr/>
        </p:nvSpPr>
        <p:spPr>
          <a:xfrm>
            <a:off x="1781640" y="4619520"/>
            <a:ext cx="6768000" cy="2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3B4E4E"/>
                </a:solidFill>
                <a:latin typeface="Overpass"/>
                <a:ea typeface="Overpass"/>
              </a:rPr>
              <a:t>Ao clicar no link, o malware foi instalado no sistema, abrindo uma porta para os invasores.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Shape 13"/>
          <p:cNvSpPr/>
          <p:nvPr/>
        </p:nvSpPr>
        <p:spPr>
          <a:xfrm>
            <a:off x="1016280" y="560052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Shape 14"/>
          <p:cNvSpPr/>
          <p:nvPr/>
        </p:nvSpPr>
        <p:spPr>
          <a:xfrm>
            <a:off x="657360" y="542124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 15"/>
          <p:cNvSpPr/>
          <p:nvPr/>
        </p:nvSpPr>
        <p:spPr>
          <a:xfrm>
            <a:off x="766800" y="5484600"/>
            <a:ext cx="16272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3B4E4E"/>
                </a:solidFill>
                <a:latin typeface="Syne"/>
                <a:ea typeface="Syne"/>
              </a:rPr>
              <a:t>3</a:t>
            </a:r>
            <a:endParaRPr lang="pt-B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 16"/>
          <p:cNvSpPr/>
          <p:nvPr/>
        </p:nvSpPr>
        <p:spPr>
          <a:xfrm>
            <a:off x="1781640" y="5400000"/>
            <a:ext cx="270360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trike="noStrike" spc="-1">
                <a:solidFill>
                  <a:srgbClr val="3B4E4E"/>
                </a:solidFill>
                <a:latin typeface="Syne"/>
                <a:ea typeface="Syne"/>
              </a:rPr>
              <a:t>Criptografia dos Dados</a:t>
            </a:r>
            <a:endParaRPr lang="pt-B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 17"/>
          <p:cNvSpPr/>
          <p:nvPr/>
        </p:nvSpPr>
        <p:spPr>
          <a:xfrm>
            <a:off x="1781640" y="5766840"/>
            <a:ext cx="6768000" cy="2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3B4E4E"/>
                </a:solidFill>
                <a:latin typeface="Overpass"/>
                <a:ea typeface="Overpass"/>
              </a:rPr>
              <a:t>O ransomware criptografou os dados do banco, tornando-os inacessíveis aos funcionários.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Shape 18"/>
          <p:cNvSpPr/>
          <p:nvPr/>
        </p:nvSpPr>
        <p:spPr>
          <a:xfrm>
            <a:off x="1016280" y="674784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Shape 19"/>
          <p:cNvSpPr/>
          <p:nvPr/>
        </p:nvSpPr>
        <p:spPr>
          <a:xfrm>
            <a:off x="657360" y="656856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 20"/>
          <p:cNvSpPr/>
          <p:nvPr/>
        </p:nvSpPr>
        <p:spPr>
          <a:xfrm>
            <a:off x="757800" y="6632280"/>
            <a:ext cx="18072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3B4E4E"/>
                </a:solidFill>
                <a:latin typeface="Syne"/>
                <a:ea typeface="Syne"/>
              </a:rPr>
              <a:t>4</a:t>
            </a:r>
            <a:endParaRPr lang="pt-B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Text 21"/>
          <p:cNvSpPr/>
          <p:nvPr/>
        </p:nvSpPr>
        <p:spPr>
          <a:xfrm>
            <a:off x="1781640" y="6547320"/>
            <a:ext cx="21981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trike="noStrike" spc="-1">
                <a:solidFill>
                  <a:srgbClr val="3B4E4E"/>
                </a:solidFill>
                <a:latin typeface="Syne"/>
                <a:ea typeface="Syne"/>
              </a:rPr>
              <a:t>Pedido de Resgate</a:t>
            </a:r>
            <a:endParaRPr lang="pt-B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Text 22"/>
          <p:cNvSpPr/>
          <p:nvPr/>
        </p:nvSpPr>
        <p:spPr>
          <a:xfrm>
            <a:off x="1781640" y="6914160"/>
            <a:ext cx="6768000" cy="2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3B4E4E"/>
                </a:solidFill>
                <a:latin typeface="Overpass"/>
                <a:ea typeface="Overpass"/>
              </a:rPr>
              <a:t>Os criminosos exigiram um resgate em Bitcoin para liberar os dados e restaurar o sistema.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82" name="Text 0"/>
          <p:cNvSpPr/>
          <p:nvPr/>
        </p:nvSpPr>
        <p:spPr>
          <a:xfrm>
            <a:off x="793800" y="13618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1" strike="noStrike" spc="-1">
                <a:solidFill>
                  <a:srgbClr val="233939"/>
                </a:solidFill>
                <a:latin typeface="Syne"/>
                <a:ea typeface="Syne"/>
              </a:rPr>
              <a:t>Vulnerabilidade Explorada</a:t>
            </a:r>
            <a:endParaRPr lang="pt-BR" sz="44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Text 1"/>
          <p:cNvSpPr/>
          <p:nvPr/>
        </p:nvSpPr>
        <p:spPr>
          <a:xfrm>
            <a:off x="793800" y="311940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ataque explorou uma vulnerabilidade no sistema de gerenciamento de emails, que permitiu a instalação do ransomware. A vulnerabilidade foi identificada pelo código CVE-2023-4567, e se tratava de uma falha no sistema de autenticação.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Shape 2"/>
          <p:cNvSpPr/>
          <p:nvPr/>
        </p:nvSpPr>
        <p:spPr>
          <a:xfrm>
            <a:off x="793800" y="4826160"/>
            <a:ext cx="7556040" cy="2041200"/>
          </a:xfrm>
          <a:prstGeom prst="roundRect">
            <a:avLst>
              <a:gd name="adj" fmla="val 4666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Shape 3"/>
          <p:cNvSpPr/>
          <p:nvPr/>
        </p:nvSpPr>
        <p:spPr>
          <a:xfrm>
            <a:off x="801360" y="4833720"/>
            <a:ext cx="754092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Text 4"/>
          <p:cNvSpPr/>
          <p:nvPr/>
        </p:nvSpPr>
        <p:spPr>
          <a:xfrm>
            <a:off x="1028160" y="497736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CVE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 5"/>
          <p:cNvSpPr/>
          <p:nvPr/>
        </p:nvSpPr>
        <p:spPr>
          <a:xfrm>
            <a:off x="4802760" y="497736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Descrição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Shape 6"/>
          <p:cNvSpPr/>
          <p:nvPr/>
        </p:nvSpPr>
        <p:spPr>
          <a:xfrm>
            <a:off x="801360" y="5484240"/>
            <a:ext cx="7540920" cy="13759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9" name="Text 7"/>
          <p:cNvSpPr/>
          <p:nvPr/>
        </p:nvSpPr>
        <p:spPr>
          <a:xfrm>
            <a:off x="1028160" y="562788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CVE-2023-4567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 8"/>
          <p:cNvSpPr/>
          <p:nvPr/>
        </p:nvSpPr>
        <p:spPr>
          <a:xfrm>
            <a:off x="4802760" y="5627880"/>
            <a:ext cx="331272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Falha no sistema de autenticação que permitiu a instalação do ransomware.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 0"/>
          <p:cNvSpPr/>
          <p:nvPr/>
        </p:nvSpPr>
        <p:spPr>
          <a:xfrm>
            <a:off x="793800" y="1811160"/>
            <a:ext cx="645912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1" strike="noStrike" spc="-1">
                <a:solidFill>
                  <a:srgbClr val="233939"/>
                </a:solidFill>
                <a:latin typeface="Syne"/>
                <a:ea typeface="Syne"/>
              </a:rPr>
              <a:t>Impactos e Prejuízos</a:t>
            </a:r>
            <a:endParaRPr lang="pt-BR" sz="44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 1"/>
          <p:cNvSpPr/>
          <p:nvPr/>
        </p:nvSpPr>
        <p:spPr>
          <a:xfrm>
            <a:off x="793800" y="2973600"/>
            <a:ext cx="1304244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ataque causou interrupções nos serviços online do banco por 48 horas. Além disso, alguns dados confidenciais dos clientes foram comprometidos. O BRB estima um prejuízo de R$10 milhões devido à perda de clientes e à necessidade de restaurar o sistema.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 2"/>
          <p:cNvSpPr/>
          <p:nvPr/>
        </p:nvSpPr>
        <p:spPr>
          <a:xfrm>
            <a:off x="793800" y="4544280"/>
            <a:ext cx="35766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233939"/>
                </a:solidFill>
                <a:latin typeface="Syne"/>
                <a:ea typeface="Syne"/>
              </a:rPr>
              <a:t>Serviços Interrompidos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 3"/>
          <p:cNvSpPr/>
          <p:nvPr/>
        </p:nvSpPr>
        <p:spPr>
          <a:xfrm>
            <a:off x="793800" y="5125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ataque causou interrupções nos serviços online do BRB, como internet banking e transferências.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 4"/>
          <p:cNvSpPr/>
          <p:nvPr/>
        </p:nvSpPr>
        <p:spPr>
          <a:xfrm>
            <a:off x="5333040" y="4544280"/>
            <a:ext cx="365904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233939"/>
                </a:solidFill>
                <a:latin typeface="Syne"/>
                <a:ea typeface="Syne"/>
              </a:rPr>
              <a:t>Dados Comprometidos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 5"/>
          <p:cNvSpPr/>
          <p:nvPr/>
        </p:nvSpPr>
        <p:spPr>
          <a:xfrm>
            <a:off x="5333040" y="5125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Dados confidenciais de clientes, como nomes, endereços e números de cartão de crédito, foram comprometidos.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 6"/>
          <p:cNvSpPr/>
          <p:nvPr/>
        </p:nvSpPr>
        <p:spPr>
          <a:xfrm>
            <a:off x="9871920" y="4544280"/>
            <a:ext cx="297108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233939"/>
                </a:solidFill>
                <a:latin typeface="Syne"/>
                <a:ea typeface="Syne"/>
              </a:rPr>
              <a:t>Prejuízo Financeiro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 7"/>
          <p:cNvSpPr/>
          <p:nvPr/>
        </p:nvSpPr>
        <p:spPr>
          <a:xfrm>
            <a:off x="9871920" y="5125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estima um prejuízo de R$10 milhões devido à perda de clientes e à necessidade de restaurar o sistema.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Imagem 398"/>
          <p:cNvPicPr/>
          <p:nvPr/>
        </p:nvPicPr>
        <p:blipFill>
          <a:blip r:embed="rId3"/>
          <a:stretch/>
        </p:blipFill>
        <p:spPr>
          <a:xfrm>
            <a:off x="12780000" y="7668000"/>
            <a:ext cx="1850400" cy="56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984</Words>
  <Application>Microsoft Office PowerPoint</Application>
  <PresentationFormat>Personalizar</PresentationFormat>
  <Paragraphs>131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Montserrat</vt:lpstr>
      <vt:lpstr>Syne</vt:lpstr>
      <vt:lpstr>Barlow</vt:lpstr>
      <vt:lpstr>Times New Roman</vt:lpstr>
      <vt:lpstr>Overpass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pedro pires</cp:lastModifiedBy>
  <cp:revision>3</cp:revision>
  <dcterms:created xsi:type="dcterms:W3CDTF">2024-09-14T02:50:14Z</dcterms:created>
  <dcterms:modified xsi:type="dcterms:W3CDTF">2024-09-17T22:43:46Z</dcterms:modified>
</cp:coreProperties>
</file>